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2" r:id="rId4"/>
    <p:sldId id="265" r:id="rId5"/>
    <p:sldId id="263" r:id="rId6"/>
    <p:sldId id="257" r:id="rId7"/>
    <p:sldId id="259" r:id="rId8"/>
    <p:sldId id="25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205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99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51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51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1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50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94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95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33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00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45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6DEC21-BAF0-4D89-9EFC-CA6037943C0D}" type="datetimeFigureOut">
              <a:rPr lang="ru-RU" smtClean="0"/>
              <a:t>20.01.2026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4F74AF-5A6B-49CD-9E1E-0DAAE8B1D9F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5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a5NOsuPzFL2C3AXDdGBOgBNqZMba9qWn/view?usp=sharing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CAF2FD-1B66-47CA-9A74-3C35283B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521110"/>
            <a:ext cx="10058400" cy="3804002"/>
          </a:xfrm>
        </p:spPr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1D2125"/>
                </a:solidFill>
                <a:effectLst/>
                <a:latin typeface="-apple-system"/>
              </a:rPr>
              <a:t>Определение в реальном времени объекта в камере</a:t>
            </a:r>
            <a:br>
              <a:rPr lang="ru-RU" b="0" i="0" dirty="0">
                <a:solidFill>
                  <a:srgbClr val="1D2125"/>
                </a:solidFill>
                <a:effectLst/>
                <a:latin typeface="-apple-system"/>
              </a:rPr>
            </a:br>
            <a:r>
              <a:rPr lang="ru-RU" b="0" i="0" dirty="0">
                <a:solidFill>
                  <a:srgbClr val="1D2125"/>
                </a:solidFill>
                <a:effectLst/>
                <a:latin typeface="-apple-system"/>
              </a:rPr>
              <a:t>(Итоговый проект)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5FEDB1-4A92-4E6A-877E-847A1BD91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740756"/>
            <a:ext cx="10058400" cy="1143000"/>
          </a:xfrm>
        </p:spPr>
        <p:txBody>
          <a:bodyPr/>
          <a:lstStyle/>
          <a:p>
            <a:r>
              <a:rPr lang="ru-RU" cap="none" dirty="0">
                <a:solidFill>
                  <a:schemeClr val="tx1"/>
                </a:solidFill>
                <a:latin typeface="+mn-lt"/>
              </a:rPr>
              <a:t>Состав команды</a:t>
            </a:r>
            <a:r>
              <a:rPr lang="en-US" cap="none" dirty="0">
                <a:solidFill>
                  <a:schemeClr val="tx1"/>
                </a:solidFill>
                <a:latin typeface="+mn-lt"/>
              </a:rPr>
              <a:t>:</a:t>
            </a:r>
            <a:r>
              <a:rPr lang="ru-RU" cap="none" dirty="0">
                <a:solidFill>
                  <a:schemeClr val="tx1"/>
                </a:solidFill>
                <a:latin typeface="+mn-lt"/>
              </a:rPr>
              <a:t>Вагнер А.П., Домбровский С.В., Андреева А.И., Дорошенко Б.С.</a:t>
            </a:r>
          </a:p>
        </p:txBody>
      </p:sp>
    </p:spTree>
    <p:extLst>
      <p:ext uri="{BB962C8B-B14F-4D97-AF65-F5344CB8AC3E}">
        <p14:creationId xmlns:p14="http://schemas.microsoft.com/office/powerpoint/2010/main" val="424997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F22DC-7B9A-4964-9670-8BFCD9EC4E4C}"/>
              </a:ext>
            </a:extLst>
          </p:cNvPr>
          <p:cNvSpPr txBox="1"/>
          <p:nvPr/>
        </p:nvSpPr>
        <p:spPr>
          <a:xfrm>
            <a:off x="580103" y="462116"/>
            <a:ext cx="114250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Основной целью нашего проекта было создать модель-классификатор для распознавания изображений в реальном времени, которую можно было бы просто переобучить на других классах. Как пример был взят </a:t>
            </a:r>
            <a:r>
              <a:rPr lang="ru-RU" sz="2400" dirty="0" err="1"/>
              <a:t>датасет</a:t>
            </a:r>
            <a:r>
              <a:rPr lang="ru-RU" sz="2400" dirty="0"/>
              <a:t> из 7 классов животных(и человека)</a:t>
            </a:r>
            <a:r>
              <a:rPr lang="en-US" sz="2400" dirty="0"/>
              <a:t>: </a:t>
            </a:r>
            <a:r>
              <a:rPr lang="ru-RU" sz="2400" dirty="0"/>
              <a:t>человек, собака, лев, дельфин, змея, краб, слон. Однако модель может быть обучена на любых изображениях формата </a:t>
            </a:r>
            <a:r>
              <a:rPr lang="en-US" sz="2400" dirty="0"/>
              <a:t>.jpg, </a:t>
            </a:r>
            <a:r>
              <a:rPr lang="ru-RU" sz="2400" dirty="0"/>
              <a:t>достаточно просто разбить их на папки с названиями классов в директории </a:t>
            </a:r>
            <a:r>
              <a:rPr lang="en-US" sz="2400" dirty="0"/>
              <a:t>data</a:t>
            </a:r>
            <a:r>
              <a:rPr lang="ru-RU" sz="2400" dirty="0"/>
              <a:t>. Создавать файл </a:t>
            </a:r>
            <a:r>
              <a:rPr lang="en-US" sz="2400" dirty="0" err="1"/>
              <a:t>yaml</a:t>
            </a:r>
            <a:r>
              <a:rPr lang="ru-RU" sz="2400" dirty="0"/>
              <a:t> с координатами также не требуется, классификатор обучается на обычных изображениях, а затем детектор находит главный объект на видео и выделяет его.</a:t>
            </a:r>
          </a:p>
        </p:txBody>
      </p:sp>
    </p:spTree>
    <p:extLst>
      <p:ext uri="{BB962C8B-B14F-4D97-AF65-F5344CB8AC3E}">
        <p14:creationId xmlns:p14="http://schemas.microsoft.com/office/powerpoint/2010/main" val="86264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DC75EB46-6731-447A-9664-5B07DC264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9826" y="267205"/>
            <a:ext cx="6492875" cy="2745774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230B436-3405-48FF-BE7F-7F0DB7D88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485" y="267204"/>
            <a:ext cx="3844412" cy="6379402"/>
          </a:xfrm>
        </p:spPr>
        <p:txBody>
          <a:bodyPr>
            <a:normAutofit/>
          </a:bodyPr>
          <a:lstStyle/>
          <a:p>
            <a:r>
              <a:rPr lang="ru-RU" sz="2000" dirty="0"/>
              <a:t>Основой для нашей модели служит классификатор </a:t>
            </a:r>
            <a:r>
              <a:rPr lang="en-US" sz="2000" dirty="0"/>
              <a:t>YOLOv8(yolov8n-cls.pt) </a:t>
            </a:r>
            <a:r>
              <a:rPr lang="ru-RU" sz="2000" dirty="0"/>
              <a:t>которая за 20 эпох была дообучена на наших данных. Для относительно небольшого датасета, как в нашем случае, вполне достаточно 10-15 эпох, поэтому на </a:t>
            </a:r>
            <a:r>
              <a:rPr lang="en-US" sz="2000" dirty="0"/>
              <a:t>CPU</a:t>
            </a:r>
            <a:r>
              <a:rPr lang="ru-RU" sz="2000" dirty="0"/>
              <a:t> модель обучается за 5-10 минут(в зависимости от характеристик).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8D1D57-B717-47C3-8D7F-98F229845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26" y="3072582"/>
            <a:ext cx="6656439" cy="36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9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4B262-26A8-4891-9AD2-F4B0A64D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Графики обучения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7452D9B-3FF8-491E-877C-C4800A897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84" y="1755059"/>
            <a:ext cx="4488425" cy="4488425"/>
          </a:xfrm>
        </p:spPr>
      </p:pic>
    </p:spTree>
    <p:extLst>
      <p:ext uri="{BB962C8B-B14F-4D97-AF65-F5344CB8AC3E}">
        <p14:creationId xmlns:p14="http://schemas.microsoft.com/office/powerpoint/2010/main" val="385089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24A4F-EC56-4988-87FF-04F02A744912}"/>
              </a:ext>
            </a:extLst>
          </p:cNvPr>
          <p:cNvSpPr txBox="1"/>
          <p:nvPr/>
        </p:nvSpPr>
        <p:spPr>
          <a:xfrm>
            <a:off x="639097" y="285135"/>
            <a:ext cx="111989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 рамках проекта реализовано два подхода к обработке видеопотока:</a:t>
            </a:r>
          </a:p>
          <a:p>
            <a:pPr marL="342900" indent="-342900">
              <a:buAutoNum type="arabicParenR"/>
            </a:pPr>
            <a:r>
              <a:rPr lang="ru-RU" sz="2400" dirty="0"/>
              <a:t>Прямая классификация: Модель анализирует весь кадр целиком</a:t>
            </a:r>
            <a:r>
              <a:rPr lang="en-US" sz="2400" dirty="0"/>
              <a:t> </a:t>
            </a:r>
            <a:r>
              <a:rPr lang="ru-RU" sz="2400" dirty="0"/>
              <a:t>и выводит два наиболее вероятных предсказания с указанием процента уверенности для каждого класса. Метод отличается максимальной скоростью, но чувствителен к зашумленному фону.</a:t>
            </a:r>
          </a:p>
          <a:p>
            <a:pPr marL="342900" indent="-342900">
              <a:buAutoNum type="arabicParenR"/>
            </a:pPr>
            <a:r>
              <a:rPr lang="ru-RU" sz="2400" dirty="0"/>
              <a:t>Каскадная система (</a:t>
            </a:r>
            <a:r>
              <a:rPr lang="ru-RU" sz="2400" dirty="0" err="1"/>
              <a:t>Two-Stage</a:t>
            </a:r>
            <a:r>
              <a:rPr lang="ru-RU" sz="2400" dirty="0"/>
              <a:t> </a:t>
            </a:r>
            <a:r>
              <a:rPr lang="ru-RU" sz="2400" dirty="0" err="1"/>
              <a:t>Pipeline</a:t>
            </a:r>
            <a:r>
              <a:rPr lang="ru-RU" sz="2400" dirty="0"/>
              <a:t>): Готовый детектор (YOLOv8 Object </a:t>
            </a:r>
            <a:r>
              <a:rPr lang="ru-RU" sz="2400" dirty="0" err="1"/>
              <a:t>Detection</a:t>
            </a:r>
            <a:r>
              <a:rPr lang="ru-RU" sz="2400" dirty="0"/>
              <a:t>) локализует объект в кадре (животное или смартфон) и выделяет его. Затем обученная модель классифицирует только вырезанный фрагмент. Использование модели как части каскада позволяет игнорировать интерьер помещения и фокусироваться на целевом объекте</a:t>
            </a:r>
            <a:r>
              <a:rPr lang="en-US" sz="2400" dirty="0"/>
              <a:t>.</a:t>
            </a:r>
            <a:endParaRPr lang="ru-RU" sz="2400" dirty="0"/>
          </a:p>
          <a:p>
            <a:pPr marL="342900" indent="-342900">
              <a:buAutoNum type="arabicParenR"/>
            </a:pPr>
            <a:endParaRPr lang="ru-RU" sz="2400" dirty="0"/>
          </a:p>
          <a:p>
            <a:r>
              <a:rPr lang="ru-RU" sz="2400" dirty="0"/>
              <a:t>В результате модель демонстрирует высокую производительность (FPS) и способна выдавать стабильный результат даже при демонстрации фотографий животных на фоне сложной обстановки.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46276-1CA9-4A82-9A32-1881F5C50C31}"/>
              </a:ext>
            </a:extLst>
          </p:cNvPr>
          <p:cNvSpPr txBox="1"/>
          <p:nvPr/>
        </p:nvSpPr>
        <p:spPr>
          <a:xfrm>
            <a:off x="639097" y="5605967"/>
            <a:ext cx="1007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Далее скриншоты работы программы</a:t>
            </a:r>
            <a:r>
              <a:rPr lang="en-US" sz="2800" dirty="0"/>
              <a:t>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4074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A899C3-F3CD-41D4-80A2-EAAA05DC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" y="3429000"/>
            <a:ext cx="6082131" cy="34211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B7834F-4E1F-4EA4-A448-FE83262A6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" y="7801"/>
            <a:ext cx="6082130" cy="34211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95D381-5FC9-4F8E-AE1C-19231A979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2130" cy="34211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3CFE98-5D08-4CEA-B72F-944822BEA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30" y="341339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242B79-0F00-44CC-84D0-5E3D92145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" y="2743630"/>
            <a:ext cx="6095237" cy="34285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DCD5BE-8607-4E3F-8A07-CE37B402F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43630"/>
            <a:ext cx="6095237" cy="34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17CE70-3F1C-45CB-A95E-C7232888BB05}"/>
              </a:ext>
            </a:extLst>
          </p:cNvPr>
          <p:cNvSpPr txBox="1"/>
          <p:nvPr/>
        </p:nvSpPr>
        <p:spPr>
          <a:xfrm>
            <a:off x="275303" y="314632"/>
            <a:ext cx="91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/>
              <a:t>Каскад</a:t>
            </a:r>
          </a:p>
        </p:txBody>
      </p:sp>
    </p:spTree>
    <p:extLst>
      <p:ext uri="{BB962C8B-B14F-4D97-AF65-F5344CB8AC3E}">
        <p14:creationId xmlns:p14="http://schemas.microsoft.com/office/powerpoint/2010/main" val="117086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7FE39F6-1F4A-4CDA-8D3A-007F2C46218D}"/>
              </a:ext>
            </a:extLst>
          </p:cNvPr>
          <p:cNvGrpSpPr/>
          <p:nvPr/>
        </p:nvGrpSpPr>
        <p:grpSpPr>
          <a:xfrm>
            <a:off x="560438" y="0"/>
            <a:ext cx="11071123" cy="6331974"/>
            <a:chOff x="0" y="383458"/>
            <a:chExt cx="10827833" cy="6090226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B9379080-CE11-4003-AE67-DF97D7AC9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" y="383458"/>
              <a:ext cx="5413535" cy="3045113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A967DB7F-0F5E-4C25-A060-57F5A691A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298" y="383458"/>
              <a:ext cx="5413535" cy="3045113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E67D5BC-088D-47A7-B0E3-EF339C72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8571"/>
              <a:ext cx="5413535" cy="304511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03358D6-A8E7-49BA-9DD5-7449CB6DE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535" y="3428571"/>
              <a:ext cx="5413535" cy="304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952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C10D-702E-4DED-A16F-0F0C84A6919E}"/>
              </a:ext>
            </a:extLst>
          </p:cNvPr>
          <p:cNvSpPr txBox="1"/>
          <p:nvPr/>
        </p:nvSpPr>
        <p:spPr>
          <a:xfrm>
            <a:off x="639097" y="403123"/>
            <a:ext cx="904567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Ссылки на </a:t>
            </a:r>
            <a:r>
              <a:rPr lang="ru-RU" sz="2400" dirty="0" err="1"/>
              <a:t>датасет</a:t>
            </a:r>
            <a:r>
              <a:rPr lang="ru-RU" sz="2400" dirty="0"/>
              <a:t> и репозиторий</a:t>
            </a:r>
            <a:r>
              <a:rPr lang="en-US" sz="2400" dirty="0"/>
              <a:t>:</a:t>
            </a:r>
          </a:p>
          <a:p>
            <a:r>
              <a:rPr lang="en-US" sz="2400" dirty="0">
                <a:hlinkClick r:id="rId2"/>
              </a:rPr>
              <a:t>https://drive.google.com/file/d/1a5NOsuPzFL2C3AXDdGBOgBNqZMba9qWn/view?usp=sharing</a:t>
            </a:r>
            <a:endParaRPr lang="en-US" sz="2400" dirty="0"/>
          </a:p>
          <a:p>
            <a:r>
              <a:rPr lang="en-US" sz="2400" dirty="0"/>
              <a:t>https://github.com/Gotter32/scrum-proj/tree/Verkarum</a:t>
            </a:r>
            <a:endParaRPr lang="ru-RU" sz="2400" dirty="0"/>
          </a:p>
          <a:p>
            <a:endParaRPr lang="en-US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717814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176</TotalTime>
  <Words>352</Words>
  <Application>Microsoft Office PowerPoint</Application>
  <PresentationFormat>Широкоэкранный</PresentationFormat>
  <Paragraphs>15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-apple-system</vt:lpstr>
      <vt:lpstr>Calibri</vt:lpstr>
      <vt:lpstr>Calibri Light</vt:lpstr>
      <vt:lpstr>Ретро</vt:lpstr>
      <vt:lpstr>Определение в реальном времени объекта в камере (Итоговый проект)</vt:lpstr>
      <vt:lpstr>Презентация PowerPoint</vt:lpstr>
      <vt:lpstr>Презентация PowerPoint</vt:lpstr>
      <vt:lpstr>Графики обучения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Дорошенко Богдан</dc:creator>
  <cp:lastModifiedBy>Дорошенко Богдан</cp:lastModifiedBy>
  <cp:revision>15</cp:revision>
  <dcterms:created xsi:type="dcterms:W3CDTF">2026-01-20T07:31:57Z</dcterms:created>
  <dcterms:modified xsi:type="dcterms:W3CDTF">2026-01-20T10:29:32Z</dcterms:modified>
</cp:coreProperties>
</file>